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2"/>
  </p:notesMasterIdLst>
  <p:handoutMasterIdLst>
    <p:handoutMasterId r:id="rId23"/>
  </p:handoutMasterIdLst>
  <p:sldIdLst>
    <p:sldId id="329" r:id="rId4"/>
    <p:sldId id="332" r:id="rId5"/>
    <p:sldId id="331" r:id="rId6"/>
    <p:sldId id="356" r:id="rId7"/>
    <p:sldId id="706" r:id="rId8"/>
    <p:sldId id="707" r:id="rId9"/>
    <p:sldId id="708" r:id="rId10"/>
    <p:sldId id="709" r:id="rId11"/>
    <p:sldId id="717" r:id="rId12"/>
    <p:sldId id="711" r:id="rId13"/>
    <p:sldId id="718" r:id="rId14"/>
    <p:sldId id="719" r:id="rId15"/>
    <p:sldId id="720" r:id="rId16"/>
    <p:sldId id="721" r:id="rId17"/>
    <p:sldId id="724" r:id="rId18"/>
    <p:sldId id="722" r:id="rId19"/>
    <p:sldId id="725" r:id="rId20"/>
    <p:sldId id="727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6" userDrawn="1">
          <p15:clr>
            <a:srgbClr val="A4A3A4"/>
          </p15:clr>
        </p15:guide>
        <p15:guide id="2" pos="3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68A"/>
    <a:srgbClr val="B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632" y="92"/>
      </p:cViewPr>
      <p:guideLst>
        <p:guide orient="horz" pos="2216"/>
        <p:guide pos="39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5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5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2"/>
          <a:srcRect l="48514" t="47011" b="-2"/>
          <a:stretch>
            <a:fillRect/>
          </a:stretch>
        </p:blipFill>
        <p:spPr>
          <a:xfrm>
            <a:off x="-269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slow" advTm="3000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2"/>
          <p:cNvGrpSpPr/>
          <p:nvPr/>
        </p:nvGrpSpPr>
        <p:grpSpPr>
          <a:xfrm>
            <a:off x="4097338" y="4797425"/>
            <a:ext cx="3798887" cy="887413"/>
            <a:chOff x="4996875" y="3675432"/>
            <a:chExt cx="2198252" cy="459640"/>
          </a:xfrm>
        </p:grpSpPr>
        <p:sp>
          <p:nvSpPr>
            <p:cNvPr id="4" name="矩形: 圆角 34"/>
            <p:cNvSpPr/>
            <p:nvPr/>
          </p:nvSpPr>
          <p:spPr>
            <a:xfrm>
              <a:off x="5242560" y="3675432"/>
              <a:ext cx="1706882" cy="4596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3FFFC"/>
                </a:gs>
                <a:gs pos="70000">
                  <a:srgbClr val="33FFFC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" pitchFamily="18" charset="-122"/>
                <a:ea typeface="思源宋体 CN" pitchFamily="18" charset="-122"/>
                <a:cs typeface="+mn-cs"/>
                <a:sym typeface="思源宋体 CN" pitchFamily="18" charset="-122"/>
              </a:endParaRPr>
            </a:p>
          </p:txBody>
        </p:sp>
        <p:sp>
          <p:nvSpPr>
            <p:cNvPr id="7176" name="文本框 4"/>
            <p:cNvSpPr txBox="1"/>
            <p:nvPr/>
          </p:nvSpPr>
          <p:spPr>
            <a:xfrm>
              <a:off x="4996875" y="3675432"/>
              <a:ext cx="2198252" cy="2703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buNone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宋体 CN" pitchFamily="18" charset="-122"/>
                </a:rPr>
                <a:t>主讲人：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宋体 CN" pitchFamily="18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-336375" y="1772816"/>
            <a:ext cx="1286475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BI</a:t>
            </a:r>
            <a:r>
              <a:rPr kumimoji="0" lang="en-US" altLang="zh-CN" sz="7200" b="1" kern="1200" cap="none" spc="0" normalizeH="0" baseline="0" noProof="0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M</a:t>
            </a:r>
            <a:r>
              <a:rPr kumimoji="0" lang="zh-CN" altLang="en-US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技术应用基础教程</a:t>
            </a:r>
            <a:endParaRPr kumimoji="0" lang="zh-CN" altLang="en-US" sz="7200" b="1" kern="1200" cap="none" spc="0" normalizeH="0" baseline="0" noProof="0" dirty="0">
              <a:gradFill>
                <a:gsLst>
                  <a:gs pos="0">
                    <a:srgbClr val="FEEFB7"/>
                  </a:gs>
                  <a:gs pos="100000">
                    <a:srgbClr val="DCAC3F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思源宋体 CN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1859" y="3248689"/>
            <a:ext cx="10008282" cy="706755"/>
          </a:xfrm>
          <a:prstGeom prst="rect">
            <a:avLst/>
          </a:prstGeom>
          <a:gradFill flip="none" rotWithShape="1">
            <a:gsLst>
              <a:gs pos="0">
                <a:srgbClr val="2A69DD">
                  <a:alpha val="0"/>
                </a:srgbClr>
              </a:gs>
              <a:gs pos="100000">
                <a:srgbClr val="95B4EE">
                  <a:alpha val="0"/>
                </a:srgbClr>
              </a:gs>
              <a:gs pos="57000">
                <a:schemeClr val="bg1"/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ln w="2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gradFill>
                  <a:gsLst>
                    <a:gs pos="88000">
                      <a:srgbClr val="003B68"/>
                    </a:gs>
                    <a:gs pos="27000">
                      <a:srgbClr val="00B0F0"/>
                    </a:gs>
                  </a:gsLst>
                  <a:lin ang="5400000" scaled="1"/>
                </a:gradFill>
                <a:effectLst>
                  <a:outerShdw blurRad="38100" dist="25400" dir="5400000" algn="t" rotWithShape="0">
                    <a:prstClr val="black">
                      <a:alpha val="50000"/>
                    </a:prstClr>
                  </a:outerShdw>
                </a:effectLst>
                <a:latin typeface="方正正大黑_GBK" panose="02000000000000000000" pitchFamily="2" charset="-122"/>
                <a:ea typeface="方正正大黑_GBK" panose="02000000000000000000" pitchFamily="2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模块</a:t>
            </a:r>
            <a:r>
              <a:rPr kumimoji="0" lang="en-US" alt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9</a:t>
            </a:r>
            <a:r>
              <a:rPr kumimoji="0" lang="en-US" alt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kumimoji="0" 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坡道台阶及其他构件</a:t>
            </a:r>
            <a:r>
              <a:rPr kumimoji="0" lang="zh-CN" altLang="en-US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</a:t>
            </a:r>
            <a:endParaRPr kumimoji="0" lang="zh-CN" altLang="en-US" sz="40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台阶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  台阶的创建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在Revit中没有专门的“台阶”命令，台阶可以用外部构件族、内建模型族及楼板边缘等命令创建。这里主要介绍“楼板边”命令创建台阶的方法。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首选创建楼板边缘构件轮廓。新建一个族文件，在打开的“新族-选择样板文件”中选择“公制轮廓”，如图9-6所示。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48" name="图片 648" descr="2022-08-17 19 43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1198" y="4106545"/>
            <a:ext cx="4319905" cy="244221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台阶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确定”，在打开族创建文件中“创建”选项卡中选择“模型线”绘制台阶截面轮廓线。如图9-7所示。绘制完成后在“族编辑器”面板单击“载入到项目”。创建的族文件系统默认一般按“族1”、“族2”等顺次编号命名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49" name="图片 649" descr="2022-08-17 19 50 18"/>
          <p:cNvPicPr>
            <a:picLocks noChangeAspect="1"/>
          </p:cNvPicPr>
          <p:nvPr/>
        </p:nvPicPr>
        <p:blipFill>
          <a:blip r:embed="rId1"/>
          <a:srcRect t="3802" b="6226"/>
          <a:stretch>
            <a:fillRect/>
          </a:stretch>
        </p:blipFill>
        <p:spPr>
          <a:xfrm>
            <a:off x="4579620" y="3816985"/>
            <a:ext cx="2878455" cy="172783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台阶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在打开的项目文件中创建一楼板。切换至“建筑”主选项卡，单击“构建”子选项卡中的“楼板”按钮，在弹出的下拉菜单中找到“楼板：楼板边”命令，如图9-8所示。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50" name="图片 650" descr="2022-08-17 19 32 09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215" y="2982595"/>
            <a:ext cx="4290060" cy="254762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台阶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62071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楼板：楼板边”按钮，自动激活“修改|放置楼板边缘”选项卡。在楼板边缘“属性”选项板单击“编辑类型”，打开“类型属性”对话框，如图9-9所示。在“轮廓”中选择已载入项目的楼板边构件“族1：族1”文件。在“材质”中可以设置楼板边构件台阶的材质类型和外观样式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51" name="图片 651" descr="2022-08-17 19 37 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2105" y="1322705"/>
            <a:ext cx="3239770" cy="415163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台阶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单击“确定”按钮，回到绘图区域，拾取绘制好的楼板边线即可生成台阶，如图9-10所示。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52" name="图片 652" descr="2022-08-17 20 39 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2205" y="2959735"/>
            <a:ext cx="3789680" cy="233045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6320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 </a:t>
            </a:r>
            <a:r>
              <a:rPr 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坡道的创建</a:t>
            </a:r>
            <a:endParaRPr lang="zh-CN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台阶的创建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9.3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散水的创建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87439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-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坡道台阶及其他构件创建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散水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9.3  散水的创建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至“建筑”主选项卡，单击“构建”子选项卡中的“楼板”按钮，在弹出的下拉列表中选择“楼板：楼板边”命令，在“属性”选项板单击“编辑类型”，打开“类型属性”对话框，在“轮廓”中选择系统已载入的楼板边“散水：散水”族文件，然后拾取绘制好的楼板边线即可创建散水，如图9-11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53" name="图片 653" descr="2022-08-17 20 34 00"/>
          <p:cNvPicPr>
            <a:picLocks noChangeAspect="1"/>
          </p:cNvPicPr>
          <p:nvPr/>
        </p:nvPicPr>
        <p:blipFill>
          <a:blip r:embed="rId1"/>
          <a:srcRect t="851"/>
          <a:stretch>
            <a:fillRect/>
          </a:stretch>
        </p:blipFill>
        <p:spPr>
          <a:xfrm>
            <a:off x="4344035" y="4335145"/>
            <a:ext cx="2160270" cy="184912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散水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楼板边缘族“散水”可通过“插入”选项卡下的“载入族”命令，在打开的“载入族”对话框中找到“china-轮廓-常规轮廓-场地”载入。如图9-12所示。连续创建的散水在转角处会自动45度斜接。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54" name="图片 654" descr="2022-08-17 20 31 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3256280"/>
            <a:ext cx="5266055" cy="303530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4067810" y="2863850"/>
            <a:ext cx="39401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本 节 完 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坡道台阶及其他构件创建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20" name="文本框 19"/>
          <p:cNvSpPr txBox="1"/>
          <p:nvPr/>
        </p:nvSpPr>
        <p:spPr>
          <a:xfrm>
            <a:off x="5048250" y="1292225"/>
            <a:ext cx="2095500" cy="825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en-US" altLang="zh-CN" sz="3600" b="1" dirty="0">
              <a:solidFill>
                <a:srgbClr val="F1D6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4" name="文本框 19"/>
          <p:cNvSpPr txBox="1"/>
          <p:nvPr/>
        </p:nvSpPr>
        <p:spPr>
          <a:xfrm>
            <a:off x="1446530" y="2992755"/>
            <a:ext cx="912431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（1）掌握坡道、台阶、散水的创建设置与编辑修改。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（2）会进行坡道、台阶、散水的创建。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（3）具备一定的人文社会科学素养和社会责任感。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 </a:t>
            </a:r>
            <a:r>
              <a:rPr 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坡道</a:t>
            </a:r>
            <a:r>
              <a:rPr 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的创建</a:t>
            </a:r>
            <a:endParaRPr lang="zh-CN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台阶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的创建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散水的创建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87439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-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坡道台阶及其他构件创建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坡道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  坡道的创建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在平面视图或三维视图中，通过绘制一段坡道或边界线和踢面线来创建坡道。与楼梯类似，可以定义直梯段、L形梯段、U形坡道和螺旋形坡道，还可以通过修改草图来更改坡道的外边界。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切换至“建筑”主选项卡，找到“楼梯坡道”面板中的“坡道”按钮，如图9-1所示。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7" name="图片 347" descr="图片2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4869180"/>
            <a:ext cx="6010275" cy="115951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坡道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单击“坡道”按钮，激活“修改|创建坡道草图”选项卡，在“绘制”面板中可以用“梯段”“边界”和“踢面”三种方式来创建坡道，可以绘制直线或弧线形坡道，如图9-2所示。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43" name="图片 643" descr="2022-08-17 15 40 10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9163" y="3961765"/>
            <a:ext cx="5273675" cy="92075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坡道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属性”选项板中可设置坡道的“底部/顶部标高”、“底部/顶部偏移”和宽度，如图9-3所示。“顶部标高”和“顶部偏移”的默认设置可能会使坡道太长，可以根据实际情况将“顶部标高”和“底部标高”都设置为当前标高，通过设置“顶部偏移”值绘制合适高度的坡道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44" name="图片 644" descr="2022-08-17 15 49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90983" y="3435668"/>
            <a:ext cx="1619885" cy="327723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坡道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721868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属性”选项板中的“编辑类型”按钮，弹出坡道的“类型属性”对话框，如图9-4所示。其中，“复制”这钮可以为复制坡道类型并命名；“厚度”只有在“造型”设置为“结构板”时才会亮显，如果“造型”设置为“实体”，则灰显。“坡道材质”可以为所创建的坡道设置材质类型及外观样式；“最大斜坡长度”用来指定平台前坡道中连续踢面高度的最大值；“坡道最大坡度（1/x）”用来设置坡道的最大坡度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45" name="图片 645" descr="2022-08-17 16 07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0138" y="2011363"/>
            <a:ext cx="2879725" cy="370014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坡道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坡道造型有结构板和实体两种类型，结构板类似一块斜板。若“造型”选择“结构板”，如图9-5（a）所示；若“造型”选择“实体”如图9-5（b）所示。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46" name="图片 646" descr="2022-08-17 16 29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3940" y="3243580"/>
            <a:ext cx="2834005" cy="1841500"/>
          </a:xfrm>
          <a:prstGeom prst="rect">
            <a:avLst/>
          </a:prstGeom>
        </p:spPr>
      </p:pic>
      <p:pic>
        <p:nvPicPr>
          <p:cNvPr id="647" name="图片 647" descr="2022-08-17 16 29 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9260" y="3243580"/>
            <a:ext cx="2995930" cy="184213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 </a:t>
            </a:r>
            <a:r>
              <a:rPr 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坡道的创建</a:t>
            </a:r>
            <a:endParaRPr lang="zh-CN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台阶的创建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散水的创建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87439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-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坡道台阶及其他构件创建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PP_MARK_KEY" val="aa8c35d3-3ad6-47a2-adbb-ab96746270ba"/>
  <p:tag name="COMMONDATA" val="eyJoZGlkIjoiMGRjOGY4MWM4NWRmY2IwMDZiMjI3ODQ1ZmJlZjIzODEifQ=="/>
</p:tagLst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摄图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1698</Words>
  <Application>WPS 演示</Application>
  <PresentationFormat/>
  <Paragraphs>90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思源宋体 CN</vt:lpstr>
      <vt:lpstr>微软雅黑</vt:lpstr>
      <vt:lpstr>方正正大黑_GBK</vt:lpstr>
      <vt:lpstr>Arial Unicode MS</vt:lpstr>
      <vt:lpstr>等线 Light</vt:lpstr>
      <vt:lpstr>Calibri Light</vt:lpstr>
      <vt:lpstr>等线</vt:lpstr>
      <vt:lpstr>Calibri</vt:lpstr>
      <vt:lpstr>思源黑体 CN Normal</vt:lpstr>
      <vt:lpstr>黑体</vt:lpstr>
      <vt:lpstr>默认设计模板</vt:lpstr>
      <vt:lpstr>摄图网​​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cyx</dc:creator>
  <cp:lastModifiedBy>Administrator</cp:lastModifiedBy>
  <cp:revision>59</cp:revision>
  <dcterms:created xsi:type="dcterms:W3CDTF">2022-11-25T07:10:00Z</dcterms:created>
  <dcterms:modified xsi:type="dcterms:W3CDTF">2023-10-15T09:03:48Z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37B7551209124F7BB2078CC4CA933A8F</vt:lpwstr>
  </property>
</Properties>
</file>